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A760C97-CC51-42F7-B2A2-2A1DBEB007DE}">
  <a:tblStyle styleId="{5A760C97-CC51-42F7-B2A2-2A1DBEB007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regular.fntdata"/><Relationship Id="rId21" Type="http://schemas.openxmlformats.org/officeDocument/2006/relationships/slide" Target="slides/slide15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b46bbad58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b46bbad58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b46bbad583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b46bbad58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b46bbad583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b46bbad583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b46bbad58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b46bbad58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b46bbad583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b46bbad58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b46bbad583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b46bbad58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b25eff019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b25eff019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b25eff0199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b25eff0199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b25eff019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b25eff019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b25eff0199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b25eff0199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b25eff0199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b25eff0199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b46bbad58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b46bbad58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b46bbad58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b46bbad58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b26b50a44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b26b50a44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gif"/><Relationship Id="rId4" Type="http://schemas.openxmlformats.org/officeDocument/2006/relationships/hyperlink" Target="https://github.com/hasanmehediii/MicroController-Lab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6.png"/><Relationship Id="rId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92375" y="1295147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Firefighter Robot Car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392363" y="213393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242">
                <a:latin typeface="Cambria"/>
                <a:ea typeface="Cambria"/>
                <a:cs typeface="Cambria"/>
                <a:sym typeface="Cambria"/>
              </a:rPr>
              <a:t>An autonomous </a:t>
            </a:r>
            <a:r>
              <a:rPr lang="en" sz="2242">
                <a:latin typeface="Cambria"/>
                <a:ea typeface="Cambria"/>
                <a:cs typeface="Cambria"/>
                <a:sym typeface="Cambria"/>
              </a:rPr>
              <a:t>firefighting</a:t>
            </a:r>
            <a:r>
              <a:rPr lang="en" sz="2242">
                <a:latin typeface="Cambria"/>
                <a:ea typeface="Cambria"/>
                <a:cs typeface="Cambria"/>
                <a:sym typeface="Cambria"/>
              </a:rPr>
              <a:t> robot car with ESP32 </a:t>
            </a:r>
            <a:r>
              <a:rPr lang="en" sz="2242">
                <a:latin typeface="Cambria"/>
                <a:ea typeface="Cambria"/>
                <a:cs typeface="Cambria"/>
                <a:sym typeface="Cambria"/>
              </a:rPr>
              <a:t>Microcontroller</a:t>
            </a:r>
            <a:endParaRPr sz="2242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460950" y="3849625"/>
            <a:ext cx="7745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Mehedi Hasan (22)</a:t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Farhana Alam (48)</a:t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460950" y="3043538"/>
            <a:ext cx="700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0F6FC"/>
                </a:solidFill>
                <a:latin typeface="Cambria"/>
                <a:ea typeface="Cambria"/>
                <a:cs typeface="Cambria"/>
                <a:sym typeface="Cambria"/>
              </a:rPr>
              <a:t>CSE-3116: Microcontroller Lab</a:t>
            </a:r>
            <a:endParaRPr sz="1800">
              <a:solidFill>
                <a:srgbClr val="F0F6FC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/>
          <p:nvPr>
            <p:ph type="title"/>
          </p:nvPr>
        </p:nvSpPr>
        <p:spPr>
          <a:xfrm>
            <a:off x="311700" y="2380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Role of Transistor, Resistor, Relay Module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49" name="Google Shape;249;p22"/>
          <p:cNvSpPr txBox="1"/>
          <p:nvPr>
            <p:ph idx="1" type="body"/>
          </p:nvPr>
        </p:nvSpPr>
        <p:spPr>
          <a:xfrm>
            <a:off x="311700" y="1229875"/>
            <a:ext cx="42603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BC547 Transistor-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Acts as a switch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Amplifies ESP32 low current signal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Protects ESP32 GPIO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Relay Module-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ESP32 GPIO → 3.3V low current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Pump requires 12V high current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mbria"/>
              <a:buChar char="●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Relay provides: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Char char="○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Electrical isolation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Char char="○"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Safe switching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0" name="Google Shape;250;p22"/>
          <p:cNvSpPr txBox="1"/>
          <p:nvPr/>
        </p:nvSpPr>
        <p:spPr>
          <a:xfrm>
            <a:off x="5403275" y="1356000"/>
            <a:ext cx="2992500" cy="24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1KΩ Resistor-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mbria"/>
              <a:buChar char="●"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Limits base current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mbria"/>
              <a:buChar char="●"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Prevents transistor damage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ESP32 → Transistor → Relay → Pump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Why Servo Motor Was Used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6" name="Google Shape;256;p2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motor provides: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Precise angle control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Stable positioning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Used to: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Aim the water nozzle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Rotate towards the fire direction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Wiring: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Signal (Yellow/Orange) → ESP32 PWM GPIO pin 33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VCC (Red) → 5V supply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GND (Brown/Black) → Common GND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57" name="Google Shape;2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625" y="878338"/>
            <a:ext cx="2878275" cy="287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/>
          <p:nvPr>
            <p:ph type="title"/>
          </p:nvPr>
        </p:nvSpPr>
        <p:spPr>
          <a:xfrm>
            <a:off x="219100" y="1983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Working Procedure &amp; Flow Diagram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63" name="Google Shape;263;p24"/>
          <p:cNvSpPr txBox="1"/>
          <p:nvPr>
            <p:ph idx="1" type="body"/>
          </p:nvPr>
        </p:nvSpPr>
        <p:spPr>
          <a:xfrm>
            <a:off x="311700" y="934850"/>
            <a:ext cx="4582500" cy="36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Buck converter supplies 5V to ESP32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Sensors feed analog data to ESP32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ESP32 logic: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Detect fire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Rotate servo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Activate pump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Common GND shared across system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Robot successfully: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Detects fire direction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Moves toward flame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Aims nozzle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○"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Pumps water automatically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64" name="Google Shape;264;p24" title="Screenshot 2026-01-03 23534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0025" y="317625"/>
            <a:ext cx="3503975" cy="458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 txBox="1"/>
          <p:nvPr>
            <p:ph type="title"/>
          </p:nvPr>
        </p:nvSpPr>
        <p:spPr>
          <a:xfrm>
            <a:off x="311700" y="2613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Challenges Faced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0" name="Google Shape;270;p25"/>
          <p:cNvSpPr txBox="1"/>
          <p:nvPr>
            <p:ph idx="1" type="body"/>
          </p:nvPr>
        </p:nvSpPr>
        <p:spPr>
          <a:xfrm>
            <a:off x="311700" y="869100"/>
            <a:ext cx="8520600" cy="36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Battery voltage drop when pump and motors run together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Noise in analog sensor readings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Sensor value fluctuation due to heat and light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jitter because of sudden current draw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Relay false triggering due to electrical noise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High current pump disturbed the control system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Wrong threshold value caused false detection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Multiple sensors conflict confused fire direction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Servo aiming delay needed for accurate targeting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Pump timing issue (too short / too long)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Action sequencing problem (move, aim, then pump)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6"/>
          <p:cNvSpPr txBox="1"/>
          <p:nvPr>
            <p:ph type="title"/>
          </p:nvPr>
        </p:nvSpPr>
        <p:spPr>
          <a:xfrm>
            <a:off x="245550" y="1586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Conclusion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6" name="Google Shape;276;p26"/>
          <p:cNvSpPr txBox="1"/>
          <p:nvPr>
            <p:ph idx="1" type="body"/>
          </p:nvPr>
        </p:nvSpPr>
        <p:spPr>
          <a:xfrm>
            <a:off x="311700" y="696725"/>
            <a:ext cx="8212200" cy="3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We successfully designed and implemented a Firefighter Robot Car using ESP32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The buck converter safely stepped down 12V to 5V, ensuring stable power for ESP32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Flame/smoke sensors enabled early fire detection using analog signals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The servo motor allowed accurate aiming of the water nozzle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Relay and transistor circuitry made it possible to control a high-power water pump safely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Hardware and logic challenges were overcome through proper grounding, sequencing, and threshold tuning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Cambria"/>
              <a:buChar char="●"/>
            </a:pPr>
            <a:r>
              <a:rPr lang="en" sz="1700">
                <a:latin typeface="Cambria"/>
                <a:ea typeface="Cambria"/>
                <a:cs typeface="Cambria"/>
                <a:sym typeface="Cambria"/>
              </a:rPr>
              <a:t>The system demonstrates a safe, low-cost, and effective solution for reducing human risk in fire emergencies</a:t>
            </a:r>
            <a:endParaRPr sz="170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7"/>
          <p:cNvSpPr txBox="1"/>
          <p:nvPr>
            <p:ph type="title"/>
          </p:nvPr>
        </p:nvSpPr>
        <p:spPr>
          <a:xfrm>
            <a:off x="311700" y="3041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Future Improvements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2" name="Google Shape;282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Add camera + AI fire detection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Use thermal sensor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Increase water pressure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Add GSM &amp; Wifi alert system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Industrial-grade chassis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3" name="Google Shape;283;p27"/>
          <p:cNvSpPr txBox="1"/>
          <p:nvPr/>
        </p:nvSpPr>
        <p:spPr>
          <a:xfrm>
            <a:off x="4039300" y="3884975"/>
            <a:ext cx="124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Thank You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311700" y="1248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Why Firefighter Robot Car??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311700" y="818650"/>
            <a:ext cx="8520600" cy="3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Bangladesh has witnessed tragic losses of firefighters in rescue operations. This robot car offers a safer alternative by autonomously detecting and extinguishing fires before human intervention is required.</a:t>
            </a:r>
            <a:endParaRPr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95" name="Google Shape;95;p14" title="Screenshot 2026-01-02 21454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2026350"/>
            <a:ext cx="3151425" cy="122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 title="Screenshot 2026-01-02 21503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175" y="2026350"/>
            <a:ext cx="3936122" cy="122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 title="Screenshot 2026-01-02 21404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7151" y="2571750"/>
            <a:ext cx="2447375" cy="215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311700" y="1922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What we made?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11700" y="880525"/>
            <a:ext cx="8520600" cy="3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A smart robot that automatically finds and fights fires using flame sensors and a water pump system. Features WiFi control for remote operation and manual override when needed.</a:t>
            </a:r>
            <a:endParaRPr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04" name="Google Shape;104;p15" title="Demo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4325" y="1995600"/>
            <a:ext cx="3988675" cy="224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/>
        </p:nvSpPr>
        <p:spPr>
          <a:xfrm flipH="1">
            <a:off x="249175" y="4162360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GitHub Link: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Project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250900" y="2032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How it works?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250900" y="751525"/>
            <a:ext cx="8739900" cy="40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3">
            <a:alphaModFix/>
          </a:blip>
          <a:srcRect b="12898" l="0" r="0" t="12630"/>
          <a:stretch/>
        </p:blipFill>
        <p:spPr>
          <a:xfrm rot="-2276194">
            <a:off x="481796" y="1239529"/>
            <a:ext cx="1873283" cy="139504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16"/>
          <p:cNvCxnSpPr/>
          <p:nvPr/>
        </p:nvCxnSpPr>
        <p:spPr>
          <a:xfrm>
            <a:off x="2208850" y="1812825"/>
            <a:ext cx="1908300" cy="45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6"/>
          <p:cNvCxnSpPr/>
          <p:nvPr/>
        </p:nvCxnSpPr>
        <p:spPr>
          <a:xfrm>
            <a:off x="2219075" y="1910125"/>
            <a:ext cx="1936800" cy="300"/>
          </a:xfrm>
          <a:prstGeom prst="straightConnector1">
            <a:avLst/>
          </a:prstGeom>
          <a:noFill/>
          <a:ln cap="flat" cmpd="sng" w="19050">
            <a:solidFill>
              <a:srgbClr val="0D111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6"/>
          <p:cNvCxnSpPr/>
          <p:nvPr/>
        </p:nvCxnSpPr>
        <p:spPr>
          <a:xfrm>
            <a:off x="2219075" y="2007425"/>
            <a:ext cx="1920600" cy="258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Google Shape;116;p16"/>
          <p:cNvSpPr txBox="1"/>
          <p:nvPr/>
        </p:nvSpPr>
        <p:spPr>
          <a:xfrm>
            <a:off x="4732050" y="1159200"/>
            <a:ext cx="444300" cy="3387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5V</a:t>
            </a:r>
            <a:endParaRPr b="1" sz="1000">
              <a:solidFill>
                <a:srgbClr val="FF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17" name="Google Shape;117;p16"/>
          <p:cNvCxnSpPr/>
          <p:nvPr/>
        </p:nvCxnSpPr>
        <p:spPr>
          <a:xfrm rot="10800000">
            <a:off x="4115300" y="1346350"/>
            <a:ext cx="6030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6"/>
          <p:cNvCxnSpPr/>
          <p:nvPr/>
        </p:nvCxnSpPr>
        <p:spPr>
          <a:xfrm flipH="1">
            <a:off x="4115300" y="1346350"/>
            <a:ext cx="6600" cy="479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6"/>
          <p:cNvSpPr txBox="1"/>
          <p:nvPr/>
        </p:nvSpPr>
        <p:spPr>
          <a:xfrm>
            <a:off x="4708500" y="1740925"/>
            <a:ext cx="491400" cy="338700"/>
          </a:xfrm>
          <a:prstGeom prst="rect">
            <a:avLst/>
          </a:prstGeom>
          <a:noFill/>
          <a:ln cap="flat" cmpd="sng" w="9525">
            <a:solidFill>
              <a:srgbClr val="0D11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GND</a:t>
            </a:r>
            <a:endParaRPr sz="300"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20" name="Google Shape;120;p16"/>
          <p:cNvCxnSpPr/>
          <p:nvPr/>
        </p:nvCxnSpPr>
        <p:spPr>
          <a:xfrm flipH="1">
            <a:off x="4121200" y="1906525"/>
            <a:ext cx="587100" cy="39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16"/>
          <p:cNvSpPr txBox="1"/>
          <p:nvPr/>
        </p:nvSpPr>
        <p:spPr>
          <a:xfrm>
            <a:off x="4708500" y="2322650"/>
            <a:ext cx="677700" cy="338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GPIO Pin</a:t>
            </a:r>
            <a:endParaRPr sz="1000">
              <a:solidFill>
                <a:srgbClr val="38761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22" name="Google Shape;122;p16"/>
          <p:cNvCxnSpPr/>
          <p:nvPr/>
        </p:nvCxnSpPr>
        <p:spPr>
          <a:xfrm rot="10800000">
            <a:off x="4131100" y="2494300"/>
            <a:ext cx="567300" cy="60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6"/>
          <p:cNvCxnSpPr/>
          <p:nvPr/>
        </p:nvCxnSpPr>
        <p:spPr>
          <a:xfrm>
            <a:off x="4131150" y="2034550"/>
            <a:ext cx="0" cy="470700"/>
          </a:xfrm>
          <a:prstGeom prst="straightConnector1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" name="Google Shape;124;p16"/>
          <p:cNvSpPr txBox="1"/>
          <p:nvPr/>
        </p:nvSpPr>
        <p:spPr>
          <a:xfrm>
            <a:off x="250900" y="2819075"/>
            <a:ext cx="6773400" cy="18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mbria"/>
                <a:ea typeface="Cambria"/>
                <a:cs typeface="Cambria"/>
                <a:sym typeface="Cambria"/>
              </a:rPr>
              <a:t>We used analog pin to detect signal. Because they offers more detail by providing varying voltage (intensity/distance), which is better for precise fire detection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ambria"/>
                <a:ea typeface="Cambria"/>
                <a:cs typeface="Cambria"/>
                <a:sym typeface="Cambria"/>
              </a:rPr>
              <a:t>Left Flame Sensor (AO) — GPIO 34</a:t>
            </a:r>
            <a:endParaRPr sz="15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ambria"/>
                <a:ea typeface="Cambria"/>
                <a:cs typeface="Cambria"/>
                <a:sym typeface="Cambria"/>
              </a:rPr>
              <a:t>Middle</a:t>
            </a:r>
            <a:r>
              <a:rPr lang="en" sz="1500">
                <a:latin typeface="Cambria"/>
                <a:ea typeface="Cambria"/>
                <a:cs typeface="Cambria"/>
                <a:sym typeface="Cambria"/>
              </a:rPr>
              <a:t> Flame Sensor (AO) — GPIO 35</a:t>
            </a:r>
            <a:endParaRPr sz="15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ambria"/>
                <a:ea typeface="Cambria"/>
                <a:cs typeface="Cambria"/>
                <a:sym typeface="Cambria"/>
              </a:rPr>
              <a:t>Right Flame Sensor (AO) — GPIO 32</a:t>
            </a:r>
            <a:endParaRPr sz="15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25" name="Google Shape;12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6151" y="934775"/>
            <a:ext cx="1582438" cy="25705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16"/>
          <p:cNvCxnSpPr/>
          <p:nvPr/>
        </p:nvCxnSpPr>
        <p:spPr>
          <a:xfrm rot="10800000">
            <a:off x="6762900" y="1626700"/>
            <a:ext cx="360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6"/>
          <p:cNvCxnSpPr/>
          <p:nvPr/>
        </p:nvCxnSpPr>
        <p:spPr>
          <a:xfrm rot="10800000">
            <a:off x="6786325" y="1752125"/>
            <a:ext cx="341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16"/>
          <p:cNvCxnSpPr/>
          <p:nvPr/>
        </p:nvCxnSpPr>
        <p:spPr>
          <a:xfrm rot="10800000">
            <a:off x="6786350" y="1877550"/>
            <a:ext cx="3450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16"/>
          <p:cNvSpPr txBox="1"/>
          <p:nvPr/>
        </p:nvSpPr>
        <p:spPr>
          <a:xfrm>
            <a:off x="6563875" y="1475075"/>
            <a:ext cx="260100" cy="554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L</a:t>
            </a:r>
            <a:endParaRPr sz="800">
              <a:solidFill>
                <a:srgbClr val="38761D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M</a:t>
            </a:r>
            <a:endParaRPr sz="800">
              <a:solidFill>
                <a:srgbClr val="38761D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R</a:t>
            </a:r>
            <a:endParaRPr sz="800">
              <a:solidFill>
                <a:srgbClr val="38761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35" name="Google Shape;135;p17"/>
          <p:cNvSpPr txBox="1"/>
          <p:nvPr>
            <p:ph idx="1" type="body"/>
          </p:nvPr>
        </p:nvSpPr>
        <p:spPr>
          <a:xfrm>
            <a:off x="138200" y="137300"/>
            <a:ext cx="8852700" cy="46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17"/>
          <p:cNvPicPr preferRelativeResize="0"/>
          <p:nvPr/>
        </p:nvPicPr>
        <p:blipFill rotWithShape="1">
          <a:blip r:embed="rId3">
            <a:alphaModFix/>
          </a:blip>
          <a:srcRect b="9875" l="11088" r="9710" t="9512"/>
          <a:stretch/>
        </p:blipFill>
        <p:spPr>
          <a:xfrm>
            <a:off x="3399125" y="1116850"/>
            <a:ext cx="1840650" cy="20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/>
          <p:cNvPicPr preferRelativeResize="0"/>
          <p:nvPr/>
        </p:nvPicPr>
        <p:blipFill rotWithShape="1">
          <a:blip r:embed="rId4">
            <a:alphaModFix/>
          </a:blip>
          <a:srcRect b="13860" l="8997" r="16884" t="12257"/>
          <a:stretch/>
        </p:blipFill>
        <p:spPr>
          <a:xfrm>
            <a:off x="138201" y="3459450"/>
            <a:ext cx="969325" cy="966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17"/>
          <p:cNvCxnSpPr/>
          <p:nvPr/>
        </p:nvCxnSpPr>
        <p:spPr>
          <a:xfrm flipH="1" rot="10800000">
            <a:off x="5035275" y="2414150"/>
            <a:ext cx="528600" cy="5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17"/>
          <p:cNvCxnSpPr/>
          <p:nvPr/>
        </p:nvCxnSpPr>
        <p:spPr>
          <a:xfrm flipH="1" rot="10800000">
            <a:off x="2688450" y="2419225"/>
            <a:ext cx="835500" cy="1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7"/>
          <p:cNvCxnSpPr/>
          <p:nvPr/>
        </p:nvCxnSpPr>
        <p:spPr>
          <a:xfrm flipH="1">
            <a:off x="2713025" y="2642650"/>
            <a:ext cx="845100" cy="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7"/>
          <p:cNvCxnSpPr/>
          <p:nvPr/>
        </p:nvCxnSpPr>
        <p:spPr>
          <a:xfrm flipH="1">
            <a:off x="4996325" y="2615600"/>
            <a:ext cx="557400" cy="7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" name="Google Shape;142;p17"/>
          <p:cNvSpPr txBox="1"/>
          <p:nvPr/>
        </p:nvSpPr>
        <p:spPr>
          <a:xfrm>
            <a:off x="1637125" y="2168300"/>
            <a:ext cx="1199700" cy="648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Motor (+ve)</a:t>
            </a:r>
            <a:endParaRPr>
              <a:solidFill>
                <a:srgbClr val="FF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Motor (-ve)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5483950" y="2198550"/>
            <a:ext cx="1199700" cy="648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Motor (+ve)</a:t>
            </a:r>
            <a:endParaRPr>
              <a:solidFill>
                <a:srgbClr val="FF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Motor (-ve)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17"/>
          <p:cNvSpPr txBox="1"/>
          <p:nvPr/>
        </p:nvSpPr>
        <p:spPr>
          <a:xfrm>
            <a:off x="203775" y="237500"/>
            <a:ext cx="70038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mbria"/>
                <a:ea typeface="Cambria"/>
                <a:cs typeface="Cambria"/>
                <a:sym typeface="Cambria"/>
              </a:rPr>
              <a:t>We used 2 Gear motor parallely in each side of motor driver to make it a 4 wheeler car.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5" name="Google Shape;145;p17"/>
          <p:cNvCxnSpPr/>
          <p:nvPr/>
        </p:nvCxnSpPr>
        <p:spPr>
          <a:xfrm flipH="1">
            <a:off x="3967675" y="2964850"/>
            <a:ext cx="4500" cy="545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7"/>
          <p:cNvCxnSpPr/>
          <p:nvPr/>
        </p:nvCxnSpPr>
        <p:spPr>
          <a:xfrm>
            <a:off x="3752900" y="2964850"/>
            <a:ext cx="9900" cy="366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17"/>
          <p:cNvSpPr txBox="1"/>
          <p:nvPr/>
        </p:nvSpPr>
        <p:spPr>
          <a:xfrm rot="-5400000">
            <a:off x="2629775" y="4150650"/>
            <a:ext cx="1011600" cy="354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0000"/>
                </a:solidFill>
                <a:latin typeface="Cambria"/>
                <a:ea typeface="Cambria"/>
                <a:cs typeface="Cambria"/>
                <a:sym typeface="Cambria"/>
              </a:rPr>
              <a:t>+12V Source</a:t>
            </a:r>
            <a:endParaRPr sz="1100">
              <a:solidFill>
                <a:srgbClr val="FF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8" name="Google Shape;148;p17"/>
          <p:cNvSpPr txBox="1"/>
          <p:nvPr/>
        </p:nvSpPr>
        <p:spPr>
          <a:xfrm rot="-5400000">
            <a:off x="3142025" y="4123800"/>
            <a:ext cx="1065300" cy="354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mbria"/>
                <a:ea typeface="Cambria"/>
                <a:cs typeface="Cambria"/>
                <a:sym typeface="Cambria"/>
              </a:rPr>
              <a:t>Common GND</a:t>
            </a:r>
            <a:endParaRPr sz="11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 rot="-5400000">
            <a:off x="3638875" y="4128925"/>
            <a:ext cx="1011600" cy="354000"/>
          </a:xfrm>
          <a:prstGeom prst="rect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9900"/>
                </a:solidFill>
                <a:latin typeface="Cambria"/>
                <a:ea typeface="Cambria"/>
                <a:cs typeface="Cambria"/>
                <a:sym typeface="Cambria"/>
              </a:rPr>
              <a:t>+5V Source</a:t>
            </a:r>
            <a:endParaRPr sz="1100">
              <a:solidFill>
                <a:srgbClr val="FF99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50" name="Google Shape;150;p17"/>
          <p:cNvCxnSpPr/>
          <p:nvPr/>
        </p:nvCxnSpPr>
        <p:spPr>
          <a:xfrm rot="10800000">
            <a:off x="3132200" y="3331750"/>
            <a:ext cx="6306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7"/>
          <p:cNvCxnSpPr>
            <a:stCxn id="147" idx="3"/>
          </p:cNvCxnSpPr>
          <p:nvPr/>
        </p:nvCxnSpPr>
        <p:spPr>
          <a:xfrm flipH="1" rot="10800000">
            <a:off x="3135575" y="3337950"/>
            <a:ext cx="9300" cy="4839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7"/>
          <p:cNvCxnSpPr>
            <a:stCxn id="148" idx="3"/>
          </p:cNvCxnSpPr>
          <p:nvPr/>
        </p:nvCxnSpPr>
        <p:spPr>
          <a:xfrm flipH="1" rot="10800000">
            <a:off x="3674675" y="3505350"/>
            <a:ext cx="4500" cy="262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7"/>
          <p:cNvCxnSpPr/>
          <p:nvPr/>
        </p:nvCxnSpPr>
        <p:spPr>
          <a:xfrm>
            <a:off x="3674675" y="3505350"/>
            <a:ext cx="296100" cy="18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7"/>
          <p:cNvCxnSpPr>
            <a:endCxn id="149" idx="3"/>
          </p:cNvCxnSpPr>
          <p:nvPr/>
        </p:nvCxnSpPr>
        <p:spPr>
          <a:xfrm flipH="1">
            <a:off x="4144675" y="2943925"/>
            <a:ext cx="20100" cy="856200"/>
          </a:xfrm>
          <a:prstGeom prst="straightConnector1">
            <a:avLst/>
          </a:prstGeom>
          <a:noFill/>
          <a:ln cap="flat" cmpd="sng" w="1905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7"/>
          <p:cNvCxnSpPr/>
          <p:nvPr/>
        </p:nvCxnSpPr>
        <p:spPr>
          <a:xfrm>
            <a:off x="4395550" y="3170050"/>
            <a:ext cx="3600" cy="129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17"/>
          <p:cNvCxnSpPr/>
          <p:nvPr/>
        </p:nvCxnSpPr>
        <p:spPr>
          <a:xfrm>
            <a:off x="4511275" y="3177975"/>
            <a:ext cx="1500" cy="111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17"/>
          <p:cNvCxnSpPr/>
          <p:nvPr/>
        </p:nvCxnSpPr>
        <p:spPr>
          <a:xfrm>
            <a:off x="4615125" y="3175000"/>
            <a:ext cx="11700" cy="90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17"/>
          <p:cNvCxnSpPr/>
          <p:nvPr/>
        </p:nvCxnSpPr>
        <p:spPr>
          <a:xfrm>
            <a:off x="4727875" y="3175000"/>
            <a:ext cx="6600" cy="69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17"/>
          <p:cNvCxnSpPr/>
          <p:nvPr/>
        </p:nvCxnSpPr>
        <p:spPr>
          <a:xfrm>
            <a:off x="4825800" y="3180925"/>
            <a:ext cx="1500" cy="45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17"/>
          <p:cNvCxnSpPr/>
          <p:nvPr/>
        </p:nvCxnSpPr>
        <p:spPr>
          <a:xfrm flipH="1">
            <a:off x="4932300" y="3175000"/>
            <a:ext cx="3300" cy="27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17"/>
          <p:cNvCxnSpPr/>
          <p:nvPr/>
        </p:nvCxnSpPr>
        <p:spPr>
          <a:xfrm>
            <a:off x="4932300" y="3451125"/>
            <a:ext cx="3357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17"/>
          <p:cNvCxnSpPr/>
          <p:nvPr/>
        </p:nvCxnSpPr>
        <p:spPr>
          <a:xfrm>
            <a:off x="4825800" y="3632250"/>
            <a:ext cx="433500" cy="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17"/>
          <p:cNvCxnSpPr/>
          <p:nvPr/>
        </p:nvCxnSpPr>
        <p:spPr>
          <a:xfrm flipH="1" rot="10800000">
            <a:off x="4729175" y="3867350"/>
            <a:ext cx="5412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17"/>
          <p:cNvCxnSpPr/>
          <p:nvPr/>
        </p:nvCxnSpPr>
        <p:spPr>
          <a:xfrm flipH="1" rot="10800000">
            <a:off x="4624900" y="4073075"/>
            <a:ext cx="6474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7"/>
          <p:cNvCxnSpPr/>
          <p:nvPr/>
        </p:nvCxnSpPr>
        <p:spPr>
          <a:xfrm flipH="1" rot="10800000">
            <a:off x="4511275" y="4279700"/>
            <a:ext cx="7584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7"/>
          <p:cNvCxnSpPr/>
          <p:nvPr/>
        </p:nvCxnSpPr>
        <p:spPr>
          <a:xfrm>
            <a:off x="4396075" y="4465975"/>
            <a:ext cx="8703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17"/>
          <p:cNvSpPr txBox="1"/>
          <p:nvPr/>
        </p:nvSpPr>
        <p:spPr>
          <a:xfrm>
            <a:off x="5229250" y="3249875"/>
            <a:ext cx="1709100" cy="1385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ENB — GPIO 14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IN4 — GPIO 13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IN3 — GPIO 18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IN2 — GPIO 27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IN1 — GPIO 26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mbria"/>
                <a:ea typeface="Cambria"/>
                <a:cs typeface="Cambria"/>
                <a:sym typeface="Cambria"/>
              </a:rPr>
              <a:t>ENA — GPIO 25</a:t>
            </a:r>
            <a:endParaRPr sz="13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68" name="Google Shape;168;p17"/>
          <p:cNvSpPr txBox="1"/>
          <p:nvPr/>
        </p:nvSpPr>
        <p:spPr>
          <a:xfrm>
            <a:off x="40825" y="4466875"/>
            <a:ext cx="1596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mbria"/>
                <a:ea typeface="Cambria"/>
                <a:cs typeface="Cambria"/>
                <a:sym typeface="Cambria"/>
              </a:rPr>
              <a:t>Gear Motor + Wheel</a:t>
            </a:r>
            <a:endParaRPr sz="12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69" name="Google Shape;16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46075" y="1164100"/>
            <a:ext cx="1199700" cy="19488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17"/>
          <p:cNvCxnSpPr/>
          <p:nvPr/>
        </p:nvCxnSpPr>
        <p:spPr>
          <a:xfrm flipH="1" rot="10800000">
            <a:off x="8613300" y="2235925"/>
            <a:ext cx="122400" cy="2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17"/>
          <p:cNvSpPr txBox="1"/>
          <p:nvPr/>
        </p:nvSpPr>
        <p:spPr>
          <a:xfrm>
            <a:off x="8694800" y="2106175"/>
            <a:ext cx="296100" cy="261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IN3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172" name="Google Shape;172;p17"/>
          <p:cNvCxnSpPr/>
          <p:nvPr/>
        </p:nvCxnSpPr>
        <p:spPr>
          <a:xfrm rot="10800000">
            <a:off x="7545225" y="2506250"/>
            <a:ext cx="174000" cy="7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17"/>
          <p:cNvCxnSpPr/>
          <p:nvPr/>
        </p:nvCxnSpPr>
        <p:spPr>
          <a:xfrm rot="10800000">
            <a:off x="7541850" y="2324050"/>
            <a:ext cx="172800" cy="11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17"/>
          <p:cNvCxnSpPr/>
          <p:nvPr/>
        </p:nvCxnSpPr>
        <p:spPr>
          <a:xfrm rot="10800000">
            <a:off x="7546175" y="2239100"/>
            <a:ext cx="170700" cy="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17"/>
          <p:cNvCxnSpPr/>
          <p:nvPr/>
        </p:nvCxnSpPr>
        <p:spPr>
          <a:xfrm rot="10800000">
            <a:off x="7531275" y="2145350"/>
            <a:ext cx="182100" cy="3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17"/>
          <p:cNvCxnSpPr/>
          <p:nvPr/>
        </p:nvCxnSpPr>
        <p:spPr>
          <a:xfrm rot="10800000">
            <a:off x="7531350" y="2057875"/>
            <a:ext cx="183300" cy="2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" name="Google Shape;177;p17"/>
          <p:cNvSpPr txBox="1"/>
          <p:nvPr/>
        </p:nvSpPr>
        <p:spPr>
          <a:xfrm>
            <a:off x="7287475" y="1919300"/>
            <a:ext cx="317400" cy="704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ENA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IN1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IN2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ENB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IN4</a:t>
            </a:r>
            <a:endParaRPr b="1" sz="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83" name="Google Shape;183;p18"/>
          <p:cNvSpPr txBox="1"/>
          <p:nvPr>
            <p:ph idx="1" type="body"/>
          </p:nvPr>
        </p:nvSpPr>
        <p:spPr>
          <a:xfrm>
            <a:off x="311700" y="273400"/>
            <a:ext cx="8520600" cy="4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Uses of all pins in L298N Motor Driver:</a:t>
            </a:r>
            <a:endParaRPr sz="21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aphicFrame>
        <p:nvGraphicFramePr>
          <p:cNvPr id="184" name="Google Shape;184;p18"/>
          <p:cNvGraphicFramePr/>
          <p:nvPr/>
        </p:nvGraphicFramePr>
        <p:xfrm>
          <a:off x="391075" y="85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{5A760C97-CC51-42F7-B2A2-2A1DBEB007DE}</a:tableStyleId>
              </a:tblPr>
              <a:tblGrid>
                <a:gridCol w="2536475"/>
                <a:gridCol w="2536475"/>
                <a:gridCol w="2536475"/>
              </a:tblGrid>
              <a:tr h="413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L298N Pin</a:t>
                      </a:r>
                      <a:endParaRPr b="1" sz="160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ESP32 Pin</a:t>
                      </a:r>
                      <a:endParaRPr b="1" sz="160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Description</a:t>
                      </a:r>
                      <a:endParaRPr b="1" sz="1600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25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Left Motor Speed (PWM)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26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Left Motor D</a:t>
                      </a:r>
                      <a:r>
                        <a:rPr lang="en"/>
                        <a:t>irection 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27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Left Motor Direction 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18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RIght Motor Direction 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13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Right</a:t>
                      </a:r>
                      <a:r>
                        <a:rPr lang="en"/>
                        <a:t> Motor Direction 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3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GPIO 14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Right Motor Speed (PWM)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9"/>
          <p:cNvSpPr txBox="1"/>
          <p:nvPr>
            <p:ph type="title"/>
          </p:nvPr>
        </p:nvSpPr>
        <p:spPr>
          <a:xfrm>
            <a:off x="311700" y="3002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Why Buck Converter Was Needed and how it works? 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0" name="Google Shape;190;p19"/>
          <p:cNvSpPr txBox="1"/>
          <p:nvPr>
            <p:ph idx="1" type="body"/>
          </p:nvPr>
        </p:nvSpPr>
        <p:spPr>
          <a:xfrm>
            <a:off x="251450" y="1037850"/>
            <a:ext cx="6213300" cy="37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4884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31"/>
              <a:buFont typeface="Cambria"/>
              <a:buChar char="●"/>
            </a:pPr>
            <a:r>
              <a:rPr lang="en" sz="1831">
                <a:latin typeface="Cambria"/>
                <a:ea typeface="Cambria"/>
                <a:cs typeface="Cambria"/>
                <a:sym typeface="Cambria"/>
              </a:rPr>
              <a:t>Robot battery provides 12V but ESP32 operates safely at 5V (via Vin) or 3.3V</a:t>
            </a:r>
            <a:endParaRPr sz="1831">
              <a:latin typeface="Cambria"/>
              <a:ea typeface="Cambria"/>
              <a:cs typeface="Cambria"/>
              <a:sym typeface="Cambria"/>
            </a:endParaRPr>
          </a:p>
          <a:p>
            <a:pPr indent="-344884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31"/>
              <a:buFont typeface="Cambria"/>
              <a:buChar char="●"/>
            </a:pPr>
            <a:r>
              <a:rPr lang="en" sz="1831">
                <a:latin typeface="Cambria"/>
                <a:ea typeface="Cambria"/>
                <a:cs typeface="Cambria"/>
                <a:sym typeface="Cambria"/>
              </a:rPr>
              <a:t>Direct 12V → ESP32 ❌ will damage the board</a:t>
            </a:r>
            <a:endParaRPr sz="1831">
              <a:latin typeface="Cambria"/>
              <a:ea typeface="Cambria"/>
              <a:cs typeface="Cambria"/>
              <a:sym typeface="Cambria"/>
            </a:endParaRPr>
          </a:p>
          <a:p>
            <a:pPr indent="-344884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31"/>
              <a:buFont typeface="Cambria"/>
              <a:buChar char="●"/>
            </a:pPr>
            <a:r>
              <a:rPr lang="en" sz="1831">
                <a:latin typeface="Cambria"/>
                <a:ea typeface="Cambria"/>
                <a:cs typeface="Cambria"/>
                <a:sym typeface="Cambria"/>
              </a:rPr>
              <a:t>Buck converter</a:t>
            </a:r>
            <a:endParaRPr sz="1831">
              <a:latin typeface="Cambria"/>
              <a:ea typeface="Cambria"/>
              <a:cs typeface="Cambria"/>
              <a:sym typeface="Cambria"/>
            </a:endParaRPr>
          </a:p>
          <a:p>
            <a:pPr indent="-344884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31"/>
              <a:buFont typeface="Cambria"/>
              <a:buChar char="○"/>
            </a:pPr>
            <a:r>
              <a:rPr lang="en" sz="1831">
                <a:latin typeface="Cambria"/>
                <a:ea typeface="Cambria"/>
                <a:cs typeface="Cambria"/>
                <a:sym typeface="Cambria"/>
              </a:rPr>
              <a:t>Takes 12V input</a:t>
            </a:r>
            <a:endParaRPr sz="1831">
              <a:latin typeface="Cambria"/>
              <a:ea typeface="Cambria"/>
              <a:cs typeface="Cambria"/>
              <a:sym typeface="Cambria"/>
            </a:endParaRPr>
          </a:p>
          <a:p>
            <a:pPr indent="-344884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31"/>
              <a:buFont typeface="Cambria"/>
              <a:buChar char="○"/>
            </a:pPr>
            <a:r>
              <a:rPr lang="en" sz="1831">
                <a:latin typeface="Cambria"/>
                <a:ea typeface="Cambria"/>
                <a:cs typeface="Cambria"/>
                <a:sym typeface="Cambria"/>
              </a:rPr>
              <a:t>Efficiently steps down to 5V</a:t>
            </a:r>
            <a:endParaRPr sz="1831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831">
              <a:solidFill>
                <a:srgbClr val="0000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831">
                <a:solidFill>
                  <a:srgbClr val="0000FF"/>
                </a:solidFill>
                <a:latin typeface="Cambria"/>
                <a:ea typeface="Cambria"/>
                <a:cs typeface="Cambria"/>
                <a:sym typeface="Cambria"/>
              </a:rPr>
              <a:t>Why Buck Converter?</a:t>
            </a:r>
            <a:endParaRPr sz="1831">
              <a:solidFill>
                <a:srgbClr val="0000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4884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D1117"/>
              </a:buClr>
              <a:buSzPts val="1831"/>
              <a:buFont typeface="Cambria"/>
              <a:buChar char="●"/>
            </a:pPr>
            <a:r>
              <a:rPr lang="en" sz="1831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High efficiency</a:t>
            </a:r>
            <a:endParaRPr sz="1831"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4884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1117"/>
              </a:buClr>
              <a:buSzPts val="1831"/>
              <a:buFont typeface="Cambria"/>
              <a:buChar char="●"/>
            </a:pPr>
            <a:r>
              <a:rPr lang="en" sz="1831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Less heat</a:t>
            </a:r>
            <a:endParaRPr sz="1831"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44884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1117"/>
              </a:buClr>
              <a:buSzPts val="1831"/>
              <a:buFont typeface="Cambria"/>
              <a:buChar char="●"/>
            </a:pPr>
            <a:r>
              <a:rPr lang="en" sz="1831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Stable voltage for ESP32</a:t>
            </a:r>
            <a:endParaRPr sz="925"/>
          </a:p>
        </p:txBody>
      </p:sp>
      <p:pic>
        <p:nvPicPr>
          <p:cNvPr id="191" name="Google Shape;191;p19"/>
          <p:cNvPicPr preferRelativeResize="0"/>
          <p:nvPr/>
        </p:nvPicPr>
        <p:blipFill rotWithShape="1">
          <a:blip r:embed="rId3">
            <a:alphaModFix/>
          </a:blip>
          <a:srcRect b="11313" l="12237" r="14486" t="15416"/>
          <a:stretch/>
        </p:blipFill>
        <p:spPr>
          <a:xfrm>
            <a:off x="6588250" y="1229875"/>
            <a:ext cx="2304301" cy="23042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2" name="Google Shape;192;p19"/>
          <p:cNvSpPr txBox="1"/>
          <p:nvPr/>
        </p:nvSpPr>
        <p:spPr>
          <a:xfrm>
            <a:off x="6848875" y="3534150"/>
            <a:ext cx="213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LM2596 Buck Converter</a:t>
            </a:r>
            <a:endParaRPr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Water Pump Control System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8" name="Google Shape;198;p20"/>
          <p:cNvSpPr txBox="1"/>
          <p:nvPr>
            <p:ph idx="1" type="body"/>
          </p:nvPr>
        </p:nvSpPr>
        <p:spPr>
          <a:xfrm>
            <a:off x="311700" y="1251725"/>
            <a:ext cx="34290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Components Used: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Mini Water Pump (12V)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Relay Module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BC547 NPN Transistor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1KΩ Resistor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External 12V supply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Purpose: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ESP32 controls high-power pump safely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99" name="Google Shape;199;p20"/>
          <p:cNvPicPr preferRelativeResize="0"/>
          <p:nvPr/>
        </p:nvPicPr>
        <p:blipFill rotWithShape="1">
          <a:blip r:embed="rId3">
            <a:alphaModFix/>
          </a:blip>
          <a:srcRect b="37127" l="20194" r="19756" t="38269"/>
          <a:stretch/>
        </p:blipFill>
        <p:spPr>
          <a:xfrm>
            <a:off x="5129225" y="1386175"/>
            <a:ext cx="2258775" cy="9054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20"/>
          <p:cNvCxnSpPr/>
          <p:nvPr/>
        </p:nvCxnSpPr>
        <p:spPr>
          <a:xfrm>
            <a:off x="7117275" y="1958400"/>
            <a:ext cx="661500" cy="4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20"/>
          <p:cNvCxnSpPr/>
          <p:nvPr/>
        </p:nvCxnSpPr>
        <p:spPr>
          <a:xfrm>
            <a:off x="7117275" y="1827000"/>
            <a:ext cx="652200" cy="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20"/>
          <p:cNvCxnSpPr/>
          <p:nvPr/>
        </p:nvCxnSpPr>
        <p:spPr>
          <a:xfrm flipH="1" rot="10800000">
            <a:off x="7121975" y="1691025"/>
            <a:ext cx="642900" cy="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20"/>
          <p:cNvSpPr txBox="1"/>
          <p:nvPr/>
        </p:nvSpPr>
        <p:spPr>
          <a:xfrm>
            <a:off x="7703875" y="1536150"/>
            <a:ext cx="990000" cy="591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BC547 Collector</a:t>
            </a:r>
            <a:endParaRPr sz="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Common GND</a:t>
            </a:r>
            <a:endParaRPr sz="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+5V Source </a:t>
            </a:r>
            <a:endParaRPr sz="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204" name="Google Shape;204;p20"/>
          <p:cNvCxnSpPr/>
          <p:nvPr/>
        </p:nvCxnSpPr>
        <p:spPr>
          <a:xfrm rot="10800000">
            <a:off x="4564700" y="1836400"/>
            <a:ext cx="877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0"/>
          <p:cNvCxnSpPr/>
          <p:nvPr/>
        </p:nvCxnSpPr>
        <p:spPr>
          <a:xfrm rot="10800000">
            <a:off x="4569600" y="2094450"/>
            <a:ext cx="867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20"/>
          <p:cNvSpPr txBox="1"/>
          <p:nvPr/>
        </p:nvSpPr>
        <p:spPr>
          <a:xfrm>
            <a:off x="3791150" y="1676100"/>
            <a:ext cx="970800" cy="569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Pump +VCC</a:t>
            </a:r>
            <a:endParaRPr sz="10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+12V Source</a:t>
            </a:r>
            <a:endParaRPr sz="10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07" name="Google Shape;207;p20"/>
          <p:cNvPicPr preferRelativeResize="0"/>
          <p:nvPr/>
        </p:nvPicPr>
        <p:blipFill rotWithShape="1">
          <a:blip r:embed="rId4">
            <a:alphaModFix/>
          </a:blip>
          <a:srcRect b="22367" l="13261" r="12399" t="11494"/>
          <a:stretch/>
        </p:blipFill>
        <p:spPr>
          <a:xfrm>
            <a:off x="5100300" y="2468475"/>
            <a:ext cx="1017776" cy="90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23825" y="2596875"/>
            <a:ext cx="777099" cy="77709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0"/>
          <p:cNvSpPr txBox="1"/>
          <p:nvPr/>
        </p:nvSpPr>
        <p:spPr>
          <a:xfrm>
            <a:off x="4946075" y="3290825"/>
            <a:ext cx="1796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Mini Water Pump</a:t>
            </a:r>
            <a:endParaRPr sz="13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10" name="Google Shape;210;p20"/>
          <p:cNvSpPr txBox="1"/>
          <p:nvPr/>
        </p:nvSpPr>
        <p:spPr>
          <a:xfrm>
            <a:off x="6445575" y="3290825"/>
            <a:ext cx="213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BC547 NPN Transistor</a:t>
            </a:r>
            <a:endParaRPr sz="13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7298" y="483273"/>
            <a:ext cx="1565699" cy="134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1"/>
          <p:cNvPicPr preferRelativeResize="0"/>
          <p:nvPr/>
        </p:nvPicPr>
        <p:blipFill rotWithShape="1">
          <a:blip r:embed="rId4">
            <a:alphaModFix/>
          </a:blip>
          <a:srcRect b="38697" l="0" r="0" t="42743"/>
          <a:stretch/>
        </p:blipFill>
        <p:spPr>
          <a:xfrm rot="-5400000">
            <a:off x="4644288" y="2046200"/>
            <a:ext cx="812925" cy="150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7" name="Google Shape;217;p21"/>
          <p:cNvCxnSpPr/>
          <p:nvPr/>
        </p:nvCxnSpPr>
        <p:spPr>
          <a:xfrm rot="10800000">
            <a:off x="4235650" y="1722450"/>
            <a:ext cx="516600" cy="84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21"/>
          <p:cNvCxnSpPr/>
          <p:nvPr/>
        </p:nvCxnSpPr>
        <p:spPr>
          <a:xfrm flipH="1">
            <a:off x="4255175" y="1727725"/>
            <a:ext cx="2400" cy="4761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" name="Google Shape;219;p21"/>
          <p:cNvSpPr txBox="1"/>
          <p:nvPr/>
        </p:nvSpPr>
        <p:spPr>
          <a:xfrm>
            <a:off x="3838150" y="2124275"/>
            <a:ext cx="646200" cy="461700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GND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20" name="Google Shape;220;p21"/>
          <p:cNvSpPr txBox="1"/>
          <p:nvPr/>
        </p:nvSpPr>
        <p:spPr>
          <a:xfrm>
            <a:off x="4509975" y="1310850"/>
            <a:ext cx="347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B7B7B7"/>
                </a:solidFill>
                <a:latin typeface="Cambria"/>
                <a:ea typeface="Cambria"/>
                <a:cs typeface="Cambria"/>
                <a:sym typeface="Cambria"/>
              </a:rPr>
              <a:t>E</a:t>
            </a:r>
            <a:endParaRPr b="1" sz="1000">
              <a:solidFill>
                <a:srgbClr val="B7B7B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21" name="Google Shape;221;p21"/>
          <p:cNvSpPr txBox="1"/>
          <p:nvPr/>
        </p:nvSpPr>
        <p:spPr>
          <a:xfrm>
            <a:off x="5009950" y="1330900"/>
            <a:ext cx="347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B7B7B7"/>
                </a:solidFill>
                <a:latin typeface="Cambria"/>
                <a:ea typeface="Cambria"/>
                <a:cs typeface="Cambria"/>
                <a:sym typeface="Cambria"/>
              </a:rPr>
              <a:t>B</a:t>
            </a:r>
            <a:endParaRPr b="1" sz="1000">
              <a:solidFill>
                <a:srgbClr val="B7B7B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22" name="Google Shape;222;p21"/>
          <p:cNvSpPr txBox="1"/>
          <p:nvPr/>
        </p:nvSpPr>
        <p:spPr>
          <a:xfrm>
            <a:off x="5329450" y="1330900"/>
            <a:ext cx="347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B7B7B7"/>
                </a:solidFill>
                <a:latin typeface="Cambria"/>
                <a:ea typeface="Cambria"/>
                <a:cs typeface="Cambria"/>
                <a:sym typeface="Cambria"/>
              </a:rPr>
              <a:t>C</a:t>
            </a:r>
            <a:endParaRPr b="1" sz="1000">
              <a:solidFill>
                <a:srgbClr val="B7B7B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23" name="Google Shape;223;p21"/>
          <p:cNvPicPr preferRelativeResize="0"/>
          <p:nvPr/>
        </p:nvPicPr>
        <p:blipFill rotWithShape="1">
          <a:blip r:embed="rId5">
            <a:alphaModFix/>
          </a:blip>
          <a:srcRect b="37127" l="20194" r="19756" t="38269"/>
          <a:stretch/>
        </p:blipFill>
        <p:spPr>
          <a:xfrm>
            <a:off x="6654975" y="1900450"/>
            <a:ext cx="1565701" cy="6276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21"/>
          <p:cNvCxnSpPr/>
          <p:nvPr/>
        </p:nvCxnSpPr>
        <p:spPr>
          <a:xfrm rot="10800000">
            <a:off x="5329500" y="1725150"/>
            <a:ext cx="3143100" cy="138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21"/>
          <p:cNvCxnSpPr/>
          <p:nvPr/>
        </p:nvCxnSpPr>
        <p:spPr>
          <a:xfrm flipH="1">
            <a:off x="8185500" y="2115975"/>
            <a:ext cx="287100" cy="15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21"/>
          <p:cNvCxnSpPr/>
          <p:nvPr/>
        </p:nvCxnSpPr>
        <p:spPr>
          <a:xfrm rot="10800000">
            <a:off x="8457725" y="1737275"/>
            <a:ext cx="0" cy="3870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7" name="Google Shape;22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>
            <a:off x="5133587" y="2816888"/>
            <a:ext cx="960550" cy="1560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21"/>
          <p:cNvCxnSpPr/>
          <p:nvPr/>
        </p:nvCxnSpPr>
        <p:spPr>
          <a:xfrm flipH="1">
            <a:off x="5039350" y="2500375"/>
            <a:ext cx="12600" cy="7284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1"/>
          <p:cNvCxnSpPr/>
          <p:nvPr/>
        </p:nvCxnSpPr>
        <p:spPr>
          <a:xfrm rot="10800000">
            <a:off x="8204075" y="2213075"/>
            <a:ext cx="423600" cy="24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21"/>
          <p:cNvCxnSpPr/>
          <p:nvPr/>
        </p:nvCxnSpPr>
        <p:spPr>
          <a:xfrm flipH="1" rot="10800000">
            <a:off x="8604825" y="1569850"/>
            <a:ext cx="4500" cy="6573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21"/>
          <p:cNvCxnSpPr/>
          <p:nvPr/>
        </p:nvCxnSpPr>
        <p:spPr>
          <a:xfrm rot="10800000">
            <a:off x="5808225" y="1576450"/>
            <a:ext cx="2801100" cy="72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21"/>
          <p:cNvCxnSpPr/>
          <p:nvPr/>
        </p:nvCxnSpPr>
        <p:spPr>
          <a:xfrm flipH="1">
            <a:off x="5832350" y="315725"/>
            <a:ext cx="1500" cy="12678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21"/>
          <p:cNvCxnSpPr/>
          <p:nvPr/>
        </p:nvCxnSpPr>
        <p:spPr>
          <a:xfrm flipH="1">
            <a:off x="4028000" y="325125"/>
            <a:ext cx="1817100" cy="45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21"/>
          <p:cNvCxnSpPr/>
          <p:nvPr/>
        </p:nvCxnSpPr>
        <p:spPr>
          <a:xfrm flipH="1">
            <a:off x="4036300" y="336100"/>
            <a:ext cx="6300" cy="18792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21"/>
          <p:cNvCxnSpPr/>
          <p:nvPr/>
        </p:nvCxnSpPr>
        <p:spPr>
          <a:xfrm flipH="1">
            <a:off x="4156750" y="2528100"/>
            <a:ext cx="10800" cy="17931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21"/>
          <p:cNvCxnSpPr/>
          <p:nvPr/>
        </p:nvCxnSpPr>
        <p:spPr>
          <a:xfrm flipH="1">
            <a:off x="5969525" y="3941775"/>
            <a:ext cx="12300" cy="3747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21"/>
          <p:cNvCxnSpPr/>
          <p:nvPr/>
        </p:nvCxnSpPr>
        <p:spPr>
          <a:xfrm rot="10800000">
            <a:off x="4149375" y="4298850"/>
            <a:ext cx="1831800" cy="87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21"/>
          <p:cNvSpPr txBox="1"/>
          <p:nvPr/>
        </p:nvSpPr>
        <p:spPr>
          <a:xfrm>
            <a:off x="5126183" y="1947375"/>
            <a:ext cx="573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1kΩ</a:t>
            </a:r>
            <a:endParaRPr b="1" sz="1000"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cxnSp>
        <p:nvCxnSpPr>
          <p:cNvPr id="239" name="Google Shape;239;p21"/>
          <p:cNvCxnSpPr/>
          <p:nvPr/>
        </p:nvCxnSpPr>
        <p:spPr>
          <a:xfrm rot="10800000">
            <a:off x="8204075" y="2304275"/>
            <a:ext cx="423600" cy="24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21"/>
          <p:cNvCxnSpPr/>
          <p:nvPr/>
        </p:nvCxnSpPr>
        <p:spPr>
          <a:xfrm flipH="1" rot="10800000">
            <a:off x="8605675" y="2304350"/>
            <a:ext cx="1500" cy="558000"/>
          </a:xfrm>
          <a:prstGeom prst="straightConnector1">
            <a:avLst/>
          </a:prstGeom>
          <a:noFill/>
          <a:ln cap="flat" cmpd="sng" w="3810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21"/>
          <p:cNvSpPr txBox="1"/>
          <p:nvPr/>
        </p:nvSpPr>
        <p:spPr>
          <a:xfrm>
            <a:off x="8308050" y="2798675"/>
            <a:ext cx="646200" cy="461700"/>
          </a:xfrm>
          <a:prstGeom prst="rect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+5V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42" name="Google Shape;242;p21"/>
          <p:cNvSpPr txBox="1"/>
          <p:nvPr/>
        </p:nvSpPr>
        <p:spPr>
          <a:xfrm>
            <a:off x="151075" y="177300"/>
            <a:ext cx="7900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BC547 to Others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21"/>
          <p:cNvSpPr txBox="1"/>
          <p:nvPr/>
        </p:nvSpPr>
        <p:spPr>
          <a:xfrm>
            <a:off x="280550" y="841675"/>
            <a:ext cx="3429000" cy="3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ESP32 to Transistor Connection-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ESP32 GPIO 23 → 1kΩ Resistor → BC547 Base (Middle pin)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BC547 Emitter (Left pin) → GND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BC547 Collector (Right pin) → Relay IN pin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D1117"/>
                </a:solidFill>
                <a:latin typeface="Cambria"/>
                <a:ea typeface="Cambria"/>
                <a:cs typeface="Cambria"/>
                <a:sym typeface="Cambria"/>
              </a:rPr>
              <a:t>Relay Module Connection-</a:t>
            </a:r>
            <a:endParaRPr sz="1500">
              <a:solidFill>
                <a:srgbClr val="0D1117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VCC → 5V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GND → Common GND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</a:t>
            </a: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N → BC547 Collector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COM → Pump VCC (+)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Cambria"/>
              <a:buChar char="●"/>
            </a:pPr>
            <a:r>
              <a:rPr lang="en" sz="15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NO (Normally Open) → Battery / External Power Supply (+)</a:t>
            </a:r>
            <a:endParaRPr sz="15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